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9" r:id="rId13"/>
    <p:sldId id="280" r:id="rId14"/>
    <p:sldId id="281" r:id="rId15"/>
    <p:sldId id="282" r:id="rId16"/>
    <p:sldId id="283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805" autoAdjust="0"/>
  </p:normalViewPr>
  <p:slideViewPr>
    <p:cSldViewPr>
      <p:cViewPr>
        <p:scale>
          <a:sx n="55" d="100"/>
          <a:sy n="55" d="100"/>
        </p:scale>
        <p:origin x="-17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0E128-8127-4CDE-B3B8-1E951D87E17B}" type="datetimeFigureOut">
              <a:rPr lang="en-US" smtClean="0"/>
              <a:t>10-Jan-15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21657-108E-4A49-9941-A754FD3D7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910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AC3A4-48CC-4CEA-B25C-E5A0D06204CD}" type="datetimeFigureOut">
              <a:rPr lang="en-US" smtClean="0"/>
              <a:t>10-Jan-15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C958F-75D3-460F-966D-E9A29E4CE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94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K-Means Based Clustering on Mobile Usage for</a:t>
            </a:r>
            <a:br>
              <a:rPr lang="en-US" dirty="0" smtClean="0"/>
            </a:br>
            <a:r>
              <a:rPr lang="en-US" dirty="0" smtClean="0"/>
              <a:t>Social Network Analysis Purpose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958F-75D3-460F-966D-E9A29E4CEC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8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k – broj klastera</a:t>
            </a:r>
          </a:p>
          <a:p>
            <a:r>
              <a:rPr lang="sr-Latn-RS" dirty="0" smtClean="0"/>
              <a:t>n</a:t>
            </a:r>
            <a:r>
              <a:rPr lang="sr-Latn-RS" baseline="0" dirty="0" smtClean="0"/>
              <a:t> – broj elemenata</a:t>
            </a:r>
          </a:p>
          <a:p>
            <a:r>
              <a:rPr lang="sr-Latn-RS" baseline="0" dirty="0" smtClean="0"/>
              <a:t>i - broj iteracija</a:t>
            </a:r>
          </a:p>
          <a:p>
            <a:r>
              <a:rPr lang="sr-Latn-RS" baseline="0" dirty="0" smtClean="0"/>
              <a:t>i </a:t>
            </a:r>
            <a:r>
              <a:rPr lang="en-US" baseline="0" dirty="0" smtClean="0"/>
              <a:t>&lt;&lt; n</a:t>
            </a:r>
            <a:r>
              <a:rPr lang="sr-Latn-R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958F-75D3-460F-966D-E9A29E4CEC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43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 = {x1,x2,….,</a:t>
            </a:r>
            <a:r>
              <a:rPr lang="en-US" dirty="0" err="1" smtClean="0"/>
              <a:t>xn</a:t>
            </a:r>
            <a:r>
              <a:rPr lang="en-US" dirty="0" smtClean="0"/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958F-75D3-460F-966D-E9A29E4CEC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36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Voronoi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diagram</a:t>
            </a:r>
            <a:endParaRPr lang="sr-Latn-R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Link:</a:t>
            </a:r>
            <a:r>
              <a:rPr lang="sr-Latn-R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http://www.naftaliharris.com/blog/visualizing-k-means-clustering/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958F-75D3-460F-966D-E9A29E4CEC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37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958F-75D3-460F-966D-E9A29E4CEC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43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Svaki</a:t>
            </a:r>
            <a:r>
              <a:rPr lang="en-US" dirty="0" smtClean="0"/>
              <a:t> od </a:t>
            </a:r>
            <a:r>
              <a:rPr lang="en-US" dirty="0" err="1" smtClean="0"/>
              <a:t>ucesnika</a:t>
            </a:r>
            <a:r>
              <a:rPr lang="en-US" dirty="0" smtClean="0"/>
              <a:t> je </a:t>
            </a:r>
            <a:r>
              <a:rPr lang="en-US" dirty="0" err="1" smtClean="0"/>
              <a:t>odgovarao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pitanja</a:t>
            </a:r>
            <a:r>
              <a:rPr lang="en-US" dirty="0" smtClean="0"/>
              <a:t> </a:t>
            </a:r>
            <a:r>
              <a:rPr lang="en-US" dirty="0" err="1" smtClean="0"/>
              <a:t>koliko</a:t>
            </a:r>
            <a:r>
              <a:rPr lang="en-US" dirty="0" smtClean="0"/>
              <a:t> sati u </a:t>
            </a:r>
            <a:r>
              <a:rPr lang="en-US" dirty="0" err="1" smtClean="0"/>
              <a:t>toku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je</a:t>
            </a:r>
            <a:r>
              <a:rPr lang="en-US" baseline="0" dirty="0" smtClean="0"/>
              <a:t> u </a:t>
            </a:r>
            <a:r>
              <a:rPr lang="en-US" baseline="0" dirty="0" err="1" smtClean="0"/>
              <a:t>kontaktu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nekim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drugim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ucesnikom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Nakon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analize</a:t>
            </a:r>
            <a:r>
              <a:rPr lang="en-US" baseline="0" dirty="0" smtClean="0"/>
              <a:t> u </a:t>
            </a:r>
            <a:r>
              <a:rPr lang="en-US" baseline="0" dirty="0" err="1" smtClean="0"/>
              <a:t>kojoj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nacrtane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samo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veze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povezivale</a:t>
            </a:r>
            <a:r>
              <a:rPr lang="en-US" baseline="0" dirty="0" smtClean="0"/>
              <a:t> one </a:t>
            </a:r>
            <a:r>
              <a:rPr lang="en-US" baseline="0" dirty="0" err="1" smtClean="0"/>
              <a:t>ucesnike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dnevno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provode</a:t>
            </a:r>
            <a:r>
              <a:rPr lang="en-US" baseline="0" dirty="0" smtClean="0"/>
              <a:t> 2 I vise </a:t>
            </a:r>
            <a:r>
              <a:rPr lang="en-US" baseline="0" dirty="0" err="1" smtClean="0"/>
              <a:t>casova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zajedno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crtanje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koriscene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informacije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sakupljene</a:t>
            </a:r>
            <a:r>
              <a:rPr lang="en-US" baseline="0" dirty="0" smtClean="0"/>
              <a:t> od </a:t>
            </a:r>
            <a:r>
              <a:rPr lang="en-US" baseline="0" dirty="0" err="1" smtClean="0"/>
              <a:t>ucesnika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Iz</a:t>
            </a:r>
            <a:r>
              <a:rPr lang="en-US" baseline="0" dirty="0" smtClean="0"/>
              <a:t> toga je </a:t>
            </a:r>
            <a:r>
              <a:rPr lang="en-US" baseline="0" dirty="0" err="1" smtClean="0"/>
              <a:t>zakljuceno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ucesnici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svrstani</a:t>
            </a:r>
            <a:r>
              <a:rPr lang="en-US" baseline="0" dirty="0" smtClean="0"/>
              <a:t> u </a:t>
            </a:r>
            <a:r>
              <a:rPr lang="en-US" baseline="0" dirty="0" err="1" smtClean="0"/>
              <a:t>isti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klaster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zaista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provode</a:t>
            </a:r>
            <a:r>
              <a:rPr lang="en-US" baseline="0" dirty="0" smtClean="0"/>
              <a:t> vise </a:t>
            </a:r>
            <a:r>
              <a:rPr lang="en-US" baseline="0" dirty="0" err="1" smtClean="0"/>
              <a:t>vremena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zajedno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958F-75D3-460F-966D-E9A29E4CEC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54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Korisceni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repetitori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nalze</a:t>
            </a:r>
            <a:r>
              <a:rPr lang="en-US" dirty="0" smtClean="0"/>
              <a:t> u </a:t>
            </a:r>
            <a:r>
              <a:rPr lang="en-US" dirty="0" err="1" smtClean="0"/>
              <a:t>blizini</a:t>
            </a:r>
            <a:r>
              <a:rPr lang="en-US" dirty="0" smtClean="0"/>
              <a:t> </a:t>
            </a:r>
            <a:r>
              <a:rPr lang="en-US" dirty="0" err="1" smtClean="0"/>
              <a:t>radnih</a:t>
            </a:r>
            <a:r>
              <a:rPr lang="en-US" dirty="0" smtClean="0"/>
              <a:t> </a:t>
            </a:r>
            <a:r>
              <a:rPr lang="en-US" dirty="0" err="1" smtClean="0"/>
              <a:t>mesta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ucesnika</a:t>
            </a:r>
            <a:r>
              <a:rPr lang="en-US" baseline="0" dirty="0" smtClean="0"/>
              <a:t>, I </a:t>
            </a:r>
            <a:r>
              <a:rPr lang="en-US" baseline="0" dirty="0" err="1" smtClean="0"/>
              <a:t>kao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sto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vidi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dijagrama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povezanost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ljudi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poslovnom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planu</a:t>
            </a:r>
            <a:r>
              <a:rPr lang="en-US" baseline="0" dirty="0" smtClean="0"/>
              <a:t> ne </a:t>
            </a:r>
            <a:r>
              <a:rPr lang="en-US" baseline="0" dirty="0" err="1" smtClean="0"/>
              <a:t>znaci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medju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njima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postoji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prijateljstvo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958F-75D3-460F-966D-E9A29E4CECC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27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958F-75D3-460F-966D-E9A29E4CECC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90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958F-75D3-460F-966D-E9A29E4CECC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0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935D-96CB-40DB-A67F-42F87A3E9A5B}" type="datetime1">
              <a:rPr lang="en-US" smtClean="0"/>
              <a:t>10-Jan-15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3369-CCBF-43F1-97E8-92B7E7C8D785}" type="datetime1">
              <a:rPr lang="en-US" smtClean="0"/>
              <a:t>10-Jan-15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6792-D436-464D-9742-9FA2F6FEC71B}" type="datetime1">
              <a:rPr lang="en-US" smtClean="0"/>
              <a:t>10-Jan-15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FF5B-8835-489E-A8C4-0BE70422D925}" type="datetime1">
              <a:rPr lang="en-US" smtClean="0"/>
              <a:t>10-Jan-15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B3E7C-A552-432F-AE3D-E781AB2F4F95}" type="datetime1">
              <a:rPr lang="en-US" smtClean="0"/>
              <a:t>10-Jan-15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C8526-FF9A-441A-9B6E-688310EB076F}" type="datetime1">
              <a:rPr lang="en-US" smtClean="0"/>
              <a:t>10-Jan-15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F916-EEF0-48CA-8C35-BF77EAB9825A}" type="datetime1">
              <a:rPr lang="en-US" smtClean="0"/>
              <a:t>10-Jan-15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03A0-57D0-4FD1-A145-9A8A7FE4D2C3}" type="datetime1">
              <a:rPr lang="en-US" smtClean="0"/>
              <a:t>10-Jan-15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1CCB-77AE-4E58-81A2-CF070AF6F7BA}" type="datetime1">
              <a:rPr lang="en-US" smtClean="0"/>
              <a:t>10-Jan-15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4FA8-FE1E-4C3E-9E50-DC572AA342F8}" type="datetime1">
              <a:rPr lang="en-US" smtClean="0"/>
              <a:t>10-Jan-15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21175-8834-4608-9AC7-2F8381F5ECD4}" type="datetime1">
              <a:rPr lang="en-US" smtClean="0"/>
              <a:t>10-Jan-15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0EA6CE-BE77-46B7-903D-A02F2772EA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598E41-99F5-4A0E-83B3-17E7BE57DE72}" type="datetime1">
              <a:rPr lang="en-US" smtClean="0"/>
              <a:t>10-Jan-15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0EA6CE-BE77-46B7-903D-A02F2772EA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851648" cy="3124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Primena</a:t>
            </a:r>
            <a:r>
              <a:rPr lang="en-US" dirty="0" smtClean="0"/>
              <a:t> K-Means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grupisanje</a:t>
            </a:r>
            <a:r>
              <a:rPr lang="en-US" dirty="0" smtClean="0"/>
              <a:t> </a:t>
            </a:r>
            <a:r>
              <a:rPr lang="sr-Latn-RS" dirty="0" smtClean="0"/>
              <a:t>korisnika </a:t>
            </a:r>
            <a:r>
              <a:rPr lang="en-US" dirty="0" smtClean="0"/>
              <a:t>u </a:t>
            </a:r>
            <a:r>
              <a:rPr lang="en-US" dirty="0" err="1" smtClean="0"/>
              <a:t>socijalnim</a:t>
            </a:r>
            <a:r>
              <a:rPr lang="en-US" dirty="0" smtClean="0"/>
              <a:t> </a:t>
            </a:r>
            <a:r>
              <a:rPr lang="en-US" dirty="0" err="1" smtClean="0"/>
              <a:t>mre</a:t>
            </a:r>
            <a:r>
              <a:rPr lang="sr-Latn-RS" dirty="0" smtClean="0"/>
              <a:t>žama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6019800"/>
            <a:ext cx="3663696" cy="457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Jovan </a:t>
            </a:r>
            <a:r>
              <a:rPr lang="en-US" dirty="0" err="1" smtClean="0"/>
              <a:t>Markovi</a:t>
            </a:r>
            <a:r>
              <a:rPr lang="sr-Latn-RS" dirty="0" smtClean="0"/>
              <a:t>ć</a:t>
            </a:r>
            <a:r>
              <a:rPr lang="en-US" dirty="0" smtClean="0"/>
              <a:t> 3227/2014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6019800"/>
            <a:ext cx="3663696" cy="457200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RS" dirty="0" smtClean="0"/>
              <a:t>U Beogradu 20.12.2014.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750EA6CE-BE77-46B7-903D-A02F2772EA87}" type="slidenum">
              <a:rPr lang="en-US" smtClean="0"/>
              <a:t>1</a:t>
            </a:fld>
            <a:r>
              <a:rPr lang="sr-Latn-RS" dirty="0" smtClean="0"/>
              <a:t>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Rekalkulacija</a:t>
            </a:r>
            <a:r>
              <a:rPr lang="en-US" dirty="0" smtClean="0"/>
              <a:t> </a:t>
            </a:r>
            <a:r>
              <a:rPr lang="en-US" dirty="0" err="1" smtClean="0"/>
              <a:t>centroida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3268"/>
            <a:ext cx="8229600" cy="427322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10</a:t>
            </a:fld>
            <a:r>
              <a:rPr lang="sr-Latn-RS" dirty="0"/>
              <a:t> 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Nedostaci</a:t>
            </a:r>
            <a:r>
              <a:rPr lang="en-US" dirty="0" smtClean="0"/>
              <a:t> K-Means </a:t>
            </a:r>
            <a:r>
              <a:rPr lang="en-US" dirty="0" err="1" smtClean="0"/>
              <a:t>algoritma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10600" cy="4389120"/>
          </a:xfrm>
        </p:spPr>
        <p:txBody>
          <a:bodyPr/>
          <a:lstStyle/>
          <a:p>
            <a:r>
              <a:rPr lang="en-US" dirty="0" err="1" smtClean="0"/>
              <a:t>Potrebno</a:t>
            </a:r>
            <a:r>
              <a:rPr lang="en-US" dirty="0" smtClean="0"/>
              <a:t> je pre </a:t>
            </a:r>
            <a:r>
              <a:rPr lang="en-US" dirty="0" err="1" smtClean="0"/>
              <a:t>pokretanja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sr-Latn-RS" dirty="0" smtClean="0"/>
              <a:t>                       </a:t>
            </a:r>
            <a:r>
              <a:rPr lang="en-US" dirty="0" err="1" smtClean="0"/>
              <a:t>izabrati</a:t>
            </a:r>
            <a:r>
              <a:rPr lang="en-US" dirty="0" smtClean="0"/>
              <a:t>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klaster</a:t>
            </a:r>
            <a:r>
              <a:rPr lang="sr-Latn-RS" dirty="0" smtClean="0"/>
              <a:t>a</a:t>
            </a:r>
            <a:r>
              <a:rPr lang="en-US" dirty="0" smtClean="0"/>
              <a:t>(</a:t>
            </a:r>
            <a:r>
              <a:rPr lang="en-US" dirty="0" err="1" smtClean="0"/>
              <a:t>grupa</a:t>
            </a:r>
            <a:r>
              <a:rPr lang="en-US" dirty="0" smtClean="0"/>
              <a:t>);</a:t>
            </a:r>
          </a:p>
          <a:p>
            <a:r>
              <a:rPr lang="en-US" dirty="0" err="1" smtClean="0"/>
              <a:t>Rezultat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zavisi</a:t>
            </a:r>
            <a:r>
              <a:rPr lang="en-US" dirty="0" smtClean="0"/>
              <a:t> od </a:t>
            </a:r>
            <a:r>
              <a:rPr lang="en-US" dirty="0" err="1" smtClean="0"/>
              <a:t>inicijalno</a:t>
            </a:r>
            <a:r>
              <a:rPr lang="en-US" dirty="0" smtClean="0"/>
              <a:t> </a:t>
            </a:r>
            <a:r>
              <a:rPr lang="en-US" dirty="0" err="1" smtClean="0"/>
              <a:t>izabranih</a:t>
            </a:r>
            <a:r>
              <a:rPr lang="en-US" dirty="0" smtClean="0"/>
              <a:t> </a:t>
            </a:r>
            <a:r>
              <a:rPr lang="en-US" dirty="0" err="1" smtClean="0"/>
              <a:t>klastera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Nepogodan</a:t>
            </a:r>
            <a:r>
              <a:rPr lang="en-US" dirty="0" smtClean="0"/>
              <a:t> </a:t>
            </a:r>
            <a:r>
              <a:rPr lang="sr-Latn-RS" dirty="0" smtClean="0"/>
              <a:t>za pronalaženje nekonveksnih klastera;</a:t>
            </a:r>
            <a:endParaRPr lang="en-US" dirty="0" smtClean="0"/>
          </a:p>
          <a:p>
            <a:r>
              <a:rPr lang="en-US" dirty="0" smtClean="0"/>
              <a:t>Problem </a:t>
            </a:r>
            <a:r>
              <a:rPr lang="en-US" dirty="0" err="1" smtClean="0"/>
              <a:t>lokalnih</a:t>
            </a:r>
            <a:r>
              <a:rPr lang="en-US" dirty="0" smtClean="0"/>
              <a:t> </a:t>
            </a:r>
            <a:r>
              <a:rPr lang="en-US" dirty="0" err="1" smtClean="0"/>
              <a:t>minimuma</a:t>
            </a:r>
            <a:r>
              <a:rPr lang="sr-Latn-RS" dirty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11</a:t>
            </a:fld>
            <a:r>
              <a:rPr lang="sr-Latn-RS" dirty="0"/>
              <a:t> 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04088"/>
            <a:ext cx="7848600" cy="1810512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Ideja za poboljšanje algoritma </a:t>
            </a:r>
            <a:br>
              <a:rPr lang="sr-Latn-RS" dirty="0" smtClean="0"/>
            </a:br>
            <a:r>
              <a:rPr lang="sr-Latn-RS" dirty="0" smtClean="0"/>
              <a:t>u detekciji </a:t>
            </a:r>
            <a:br>
              <a:rPr lang="sr-Latn-RS" dirty="0" smtClean="0"/>
            </a:br>
            <a:r>
              <a:rPr lang="sr-Latn-RS" dirty="0" smtClean="0"/>
              <a:t>nekonveksnih grupa tačaka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90800"/>
            <a:ext cx="4724399" cy="377587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12</a:t>
            </a:fld>
            <a:r>
              <a:rPr lang="sr-Latn-RS" dirty="0"/>
              <a:t> 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0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Poboljšanje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Pokrenuti K-Menas algoritam za neko k,</a:t>
            </a:r>
            <a:br>
              <a:rPr lang="sr-Latn-RS" dirty="0" smtClean="0"/>
            </a:br>
            <a:r>
              <a:rPr lang="sr-Latn-RS" dirty="0" smtClean="0"/>
              <a:t>izgled dobijenih centroida za ovakav primer </a:t>
            </a:r>
            <a:br>
              <a:rPr lang="sr-Latn-RS" dirty="0" smtClean="0"/>
            </a:br>
            <a:r>
              <a:rPr lang="sr-Latn-RS" dirty="0" smtClean="0"/>
              <a:t>prikazan je na narednoj slici.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13</a:t>
            </a:fld>
            <a:r>
              <a:rPr lang="sr-Latn-RS" dirty="0"/>
              <a:t> /23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124200"/>
            <a:ext cx="3429000" cy="307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29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Poboljšanje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Zatim od dobijenih centroida bi moglo da se </a:t>
            </a:r>
            <a:br>
              <a:rPr lang="sr-Latn-RS" dirty="0" smtClean="0"/>
            </a:br>
            <a:r>
              <a:rPr lang="sr-Latn-RS" dirty="0" smtClean="0"/>
              <a:t>formira obuhvatno stablo korišćenjem nekih od algoritama iz ekspertskih sistema, </a:t>
            </a:r>
            <a:br>
              <a:rPr lang="sr-Latn-RS" dirty="0" smtClean="0"/>
            </a:br>
            <a:r>
              <a:rPr lang="sr-Latn-RS" dirty="0" smtClean="0"/>
              <a:t>gde su čvorovi centroidi, a grane rastojanja </a:t>
            </a:r>
            <a:br>
              <a:rPr lang="sr-Latn-RS" dirty="0" smtClean="0"/>
            </a:br>
            <a:r>
              <a:rPr lang="sr-Latn-RS" dirty="0" smtClean="0"/>
              <a:t>među cvorovima, na primer:</a:t>
            </a:r>
          </a:p>
          <a:p>
            <a:pPr lvl="1"/>
            <a:r>
              <a:rPr lang="sr-Latn-RS" dirty="0" smtClean="0"/>
              <a:t>Grananje i ograničavanje.</a:t>
            </a:r>
          </a:p>
          <a:p>
            <a:pPr lvl="1"/>
            <a:r>
              <a:rPr lang="sr-Latn-RS" dirty="0" smtClean="0"/>
              <a:t>Planinarenje.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14</a:t>
            </a:fld>
            <a:r>
              <a:rPr lang="sr-Latn-RS" dirty="0"/>
              <a:t> 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09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sr-Latn-RS" dirty="0"/>
              <a:t>Poboljšanje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15</a:t>
            </a:fld>
            <a:r>
              <a:rPr lang="sr-Latn-RS" dirty="0"/>
              <a:t> /23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389120"/>
          </a:xfrm>
        </p:spPr>
        <p:txBody>
          <a:bodyPr>
            <a:normAutofit fontScale="92500"/>
          </a:bodyPr>
          <a:lstStyle/>
          <a:p>
            <a:r>
              <a:rPr lang="sr-Latn-RS" dirty="0" smtClean="0"/>
              <a:t>Nekon primene nekog od ovih algoritama, može se uočiti da su centroidi koji pripadaju jendoj logičkoj celini povezani </a:t>
            </a:r>
            <a:br>
              <a:rPr lang="sr-Latn-RS" dirty="0" smtClean="0"/>
            </a:br>
            <a:r>
              <a:rPr lang="sr-Latn-RS" smtClean="0"/>
              <a:t>granama slične udaljenosti</a:t>
            </a:r>
            <a:r>
              <a:rPr lang="sr-Latn-RS" dirty="0" smtClean="0"/>
              <a:t>, pa samim tim mogu da se </a:t>
            </a:r>
            <a:br>
              <a:rPr lang="sr-Latn-RS" dirty="0" smtClean="0"/>
            </a:br>
            <a:r>
              <a:rPr lang="sr-Latn-RS" dirty="0" smtClean="0"/>
              <a:t>objedine u veće klastere.</a:t>
            </a:r>
          </a:p>
          <a:p>
            <a:r>
              <a:rPr lang="sr-Latn-RS" dirty="0" smtClean="0"/>
              <a:t>Ovim načinom bi se grupisali svi centroidi gornjeg konkavnog oblika i donjeg koveksnog oblika.</a:t>
            </a:r>
          </a:p>
          <a:p>
            <a:r>
              <a:rPr lang="sr-Latn-RS" dirty="0" smtClean="0"/>
              <a:t>Tako bi se pored pogrešnog početnog izbora klastera  </a:t>
            </a:r>
            <a:br>
              <a:rPr lang="sr-Latn-RS" dirty="0" smtClean="0"/>
            </a:br>
            <a:r>
              <a:rPr lang="sr-Latn-RS" dirty="0" smtClean="0"/>
              <a:t>i pored mane da K-Means ne detektuje nekonveksne klastere omogućilo detektovanje logički nekonveksnih grupa tačaka.</a:t>
            </a:r>
          </a:p>
          <a:p>
            <a:r>
              <a:rPr lang="sr-Latn-RS" dirty="0" smtClean="0"/>
              <a:t>Ovakav način je moguć samo ako je za k izabran mnogo veći broj od broja logičkih klastera.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71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Poboljšanje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Moguć izgled obuhvatnog stabla.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16</a:t>
            </a:fld>
            <a:r>
              <a:rPr lang="sr-Latn-RS" dirty="0"/>
              <a:t> /23</a:t>
            </a:r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29" y="2667000"/>
            <a:ext cx="3867851" cy="34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67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Strategije</a:t>
            </a:r>
            <a:r>
              <a:rPr lang="en-US" dirty="0" smtClean="0"/>
              <a:t> </a:t>
            </a:r>
            <a:r>
              <a:rPr lang="en-US" dirty="0" err="1" smtClean="0"/>
              <a:t>inicijalizacije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179320"/>
          </a:xfrm>
        </p:spPr>
        <p:txBody>
          <a:bodyPr>
            <a:normAutofit/>
          </a:bodyPr>
          <a:lstStyle/>
          <a:p>
            <a:r>
              <a:rPr lang="en-US" dirty="0" err="1" smtClean="0"/>
              <a:t>Slu</a:t>
            </a:r>
            <a:r>
              <a:rPr lang="sr-Latn-RS" dirty="0" smtClean="0"/>
              <a:t>č</a:t>
            </a:r>
            <a:r>
              <a:rPr lang="en-US" dirty="0" err="1" smtClean="0"/>
              <a:t>ajan</a:t>
            </a:r>
            <a:r>
              <a:rPr lang="en-US" dirty="0" smtClean="0"/>
              <a:t> </a:t>
            </a:r>
            <a:r>
              <a:rPr lang="en-US" dirty="0" err="1" smtClean="0"/>
              <a:t>izbor</a:t>
            </a:r>
            <a:r>
              <a:rPr lang="sr-Latn-RS" dirty="0" smtClean="0"/>
              <a:t>:</a:t>
            </a:r>
            <a:endParaRPr lang="en-US" dirty="0" smtClean="0"/>
          </a:p>
          <a:p>
            <a:pPr lvl="1"/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razli</a:t>
            </a:r>
            <a:r>
              <a:rPr lang="sr-Latn-RS" dirty="0" smtClean="0"/>
              <a:t>č</a:t>
            </a:r>
            <a:r>
              <a:rPr lang="sr-Latn-RS" dirty="0"/>
              <a:t>i</a:t>
            </a:r>
            <a:r>
              <a:rPr lang="en-US" dirty="0" err="1" smtClean="0"/>
              <a:t>te</a:t>
            </a:r>
            <a:r>
              <a:rPr lang="sr-Latn-RS" dirty="0" smtClean="0"/>
              <a:t> </a:t>
            </a:r>
            <a:r>
              <a:rPr lang="en-US" dirty="0" err="1" smtClean="0"/>
              <a:t>vrednosti</a:t>
            </a:r>
            <a:r>
              <a:rPr lang="en-US" dirty="0" smtClean="0"/>
              <a:t> k </a:t>
            </a:r>
            <a:r>
              <a:rPr lang="en-US" dirty="0" err="1" smtClean="0"/>
              <a:t>pokre</a:t>
            </a:r>
            <a:r>
              <a:rPr lang="sr-Latn-RS" dirty="0" smtClean="0"/>
              <a:t>ć</a:t>
            </a:r>
            <a:r>
              <a:rPr lang="en-US" dirty="0" err="1" smtClean="0"/>
              <a:t>emo</a:t>
            </a:r>
            <a:r>
              <a:rPr lang="en-US" dirty="0" smtClean="0"/>
              <a:t> </a:t>
            </a:r>
            <a:r>
              <a:rPr lang="en-US" dirty="0" err="1" smtClean="0"/>
              <a:t>algoritam</a:t>
            </a:r>
            <a:r>
              <a:rPr lang="sr-Latn-RS" dirty="0"/>
              <a:t>.</a:t>
            </a:r>
            <a:endParaRPr lang="en-US" dirty="0" smtClean="0"/>
          </a:p>
          <a:p>
            <a:pPr lvl="1"/>
            <a:r>
              <a:rPr lang="en-US" dirty="0" err="1" smtClean="0"/>
              <a:t>Biramo</a:t>
            </a:r>
            <a:r>
              <a:rPr lang="en-US" dirty="0" smtClean="0"/>
              <a:t> </a:t>
            </a:r>
            <a:r>
              <a:rPr lang="en-US" dirty="0" err="1" smtClean="0"/>
              <a:t>slu</a:t>
            </a:r>
            <a:r>
              <a:rPr lang="sr-Latn-RS" dirty="0" smtClean="0"/>
              <a:t>č</a:t>
            </a:r>
            <a:r>
              <a:rPr lang="en-US" dirty="0" err="1" smtClean="0"/>
              <a:t>ajnih</a:t>
            </a:r>
            <a:r>
              <a:rPr lang="en-US" dirty="0" smtClean="0"/>
              <a:t> k </a:t>
            </a:r>
            <a:r>
              <a:rPr lang="en-US" dirty="0" err="1" smtClean="0"/>
              <a:t>elemenata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inicijalne</a:t>
            </a:r>
            <a:r>
              <a:rPr lang="en-US" dirty="0" smtClean="0"/>
              <a:t> </a:t>
            </a:r>
            <a:r>
              <a:rPr lang="en-US" dirty="0" err="1" smtClean="0"/>
              <a:t>centroide</a:t>
            </a:r>
            <a:r>
              <a:rPr lang="sr-Latn-RS" dirty="0"/>
              <a:t>.</a:t>
            </a:r>
            <a:endParaRPr lang="en-US" dirty="0" smtClean="0"/>
          </a:p>
          <a:p>
            <a:pPr lvl="1"/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dobijene</a:t>
            </a:r>
            <a:r>
              <a:rPr lang="en-US" dirty="0" smtClean="0"/>
              <a:t> </a:t>
            </a:r>
            <a:r>
              <a:rPr lang="en-US" dirty="0" err="1" smtClean="0"/>
              <a:t>rezultate</a:t>
            </a:r>
            <a:r>
              <a:rPr lang="sr-Latn-RS" dirty="0" smtClean="0"/>
              <a:t> </a:t>
            </a:r>
            <a:r>
              <a:rPr lang="en-US" dirty="0" err="1" smtClean="0"/>
              <a:t>procenjujemo</a:t>
            </a:r>
            <a:r>
              <a:rPr lang="en-US" dirty="0" smtClean="0"/>
              <a:t> ta</a:t>
            </a:r>
            <a:r>
              <a:rPr lang="sr-Latn-RS" dirty="0"/>
              <a:t>č</a:t>
            </a:r>
            <a:r>
              <a:rPr lang="en-US" dirty="0" err="1" smtClean="0"/>
              <a:t>nost</a:t>
            </a:r>
            <a:r>
              <a:rPr lang="en-US" dirty="0" smtClean="0"/>
              <a:t> </a:t>
            </a:r>
            <a:r>
              <a:rPr lang="en-US" dirty="0" err="1" smtClean="0"/>
              <a:t>klasifikacije</a:t>
            </a:r>
            <a:r>
              <a:rPr lang="sr-Latn-RS" dirty="0"/>
              <a:t>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962400"/>
            <a:ext cx="8305800" cy="248412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najudaljenijeg</a:t>
            </a:r>
            <a:r>
              <a:rPr lang="sr-Latn-RS" dirty="0"/>
              <a:t>:</a:t>
            </a:r>
            <a:endParaRPr lang="en-US" dirty="0" smtClean="0"/>
          </a:p>
          <a:p>
            <a:pPr lvl="1"/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razli</a:t>
            </a:r>
            <a:r>
              <a:rPr lang="sr-Latn-RS" dirty="0" smtClean="0"/>
              <a:t>č</a:t>
            </a:r>
            <a:r>
              <a:rPr lang="sr-Latn-RS" dirty="0"/>
              <a:t>i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vrednosti</a:t>
            </a:r>
            <a:r>
              <a:rPr lang="en-US" dirty="0" smtClean="0"/>
              <a:t> k </a:t>
            </a:r>
            <a:r>
              <a:rPr lang="en-US" dirty="0" err="1" smtClean="0"/>
              <a:t>pokre</a:t>
            </a:r>
            <a:r>
              <a:rPr lang="sr-Latn-RS" dirty="0" smtClean="0"/>
              <a:t>ć</a:t>
            </a:r>
            <a:r>
              <a:rPr lang="en-US" dirty="0" err="1" smtClean="0"/>
              <a:t>emo</a:t>
            </a:r>
            <a:r>
              <a:rPr lang="en-US" dirty="0" smtClean="0"/>
              <a:t> </a:t>
            </a:r>
            <a:r>
              <a:rPr lang="en-US" dirty="0" err="1" smtClean="0"/>
              <a:t>algoritam</a:t>
            </a:r>
            <a:r>
              <a:rPr lang="sr-Latn-RS" dirty="0"/>
              <a:t>;</a:t>
            </a:r>
            <a:endParaRPr lang="en-US" dirty="0" smtClean="0"/>
          </a:p>
          <a:p>
            <a:pPr lvl="1"/>
            <a:r>
              <a:rPr lang="en-US" dirty="0" err="1" smtClean="0"/>
              <a:t>Prvi</a:t>
            </a:r>
            <a:r>
              <a:rPr lang="en-US" dirty="0" smtClean="0"/>
              <a:t> centroid se </a:t>
            </a:r>
            <a:r>
              <a:rPr lang="en-US" dirty="0" err="1" smtClean="0"/>
              <a:t>bira</a:t>
            </a:r>
            <a:r>
              <a:rPr lang="en-US" dirty="0" smtClean="0"/>
              <a:t> </a:t>
            </a:r>
            <a:r>
              <a:rPr lang="en-US" dirty="0" err="1" smtClean="0"/>
              <a:t>proizvoljno</a:t>
            </a:r>
            <a:r>
              <a:rPr lang="sr-Latn-RS" dirty="0" smtClean="0"/>
              <a:t>;</a:t>
            </a:r>
          </a:p>
          <a:p>
            <a:pPr lvl="1"/>
            <a:r>
              <a:rPr lang="sr-Latn-RS" dirty="0" smtClean="0"/>
              <a:t>S</a:t>
            </a:r>
            <a:r>
              <a:rPr lang="en-US" dirty="0" err="1" smtClean="0"/>
              <a:t>vaki</a:t>
            </a:r>
            <a:r>
              <a:rPr lang="en-US" dirty="0" smtClean="0"/>
              <a:t> </a:t>
            </a:r>
            <a:r>
              <a:rPr lang="en-US" dirty="0" err="1" smtClean="0"/>
              <a:t>slede</a:t>
            </a:r>
            <a:r>
              <a:rPr lang="sr-Latn-RS" dirty="0" smtClean="0"/>
              <a:t>ć</a:t>
            </a:r>
            <a:r>
              <a:rPr lang="en-US" dirty="0" smtClean="0"/>
              <a:t>i </a:t>
            </a:r>
            <a:r>
              <a:rPr lang="en-US" dirty="0" err="1" smtClean="0"/>
              <a:t>bira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da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najudaljeniji</a:t>
            </a:r>
            <a:r>
              <a:rPr lang="en-US" dirty="0" smtClean="0"/>
              <a:t> </a:t>
            </a:r>
            <a:r>
              <a:rPr lang="sr-Latn-RS" dirty="0" smtClean="0"/>
              <a:t>                  </a:t>
            </a:r>
            <a:r>
              <a:rPr lang="en-US" dirty="0" smtClean="0"/>
              <a:t>od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sr-Latn-RS" dirty="0" smtClean="0"/>
              <a:t>ć</a:t>
            </a:r>
            <a:r>
              <a:rPr lang="en-US" dirty="0" smtClean="0"/>
              <a:t> </a:t>
            </a:r>
            <a:r>
              <a:rPr lang="en-US" dirty="0" err="1" smtClean="0"/>
              <a:t>izabranih</a:t>
            </a:r>
            <a:r>
              <a:rPr lang="sr-Latn-RS" dirty="0" smtClean="0"/>
              <a:t> centroida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dobijene</a:t>
            </a:r>
            <a:r>
              <a:rPr lang="en-US" dirty="0"/>
              <a:t> </a:t>
            </a:r>
            <a:r>
              <a:rPr lang="en-US" dirty="0" err="1" smtClean="0"/>
              <a:t>rezultate</a:t>
            </a:r>
            <a:r>
              <a:rPr lang="en-US" dirty="0" smtClean="0"/>
              <a:t> </a:t>
            </a:r>
            <a:r>
              <a:rPr lang="en-US" dirty="0" err="1"/>
              <a:t>procenjujemo</a:t>
            </a:r>
            <a:r>
              <a:rPr lang="en-US" dirty="0"/>
              <a:t> </a:t>
            </a:r>
            <a:r>
              <a:rPr lang="en-US" dirty="0" smtClean="0"/>
              <a:t>ta</a:t>
            </a:r>
            <a:r>
              <a:rPr lang="sr-Latn-RS" dirty="0" smtClean="0"/>
              <a:t>č</a:t>
            </a:r>
            <a:r>
              <a:rPr lang="en-US" dirty="0" err="1" smtClean="0"/>
              <a:t>nost</a:t>
            </a:r>
            <a:r>
              <a:rPr lang="en-US" dirty="0" smtClean="0"/>
              <a:t> </a:t>
            </a:r>
            <a:r>
              <a:rPr lang="en-US" dirty="0" err="1" smtClean="0"/>
              <a:t>klasifikacije</a:t>
            </a:r>
            <a:r>
              <a:rPr lang="sr-Latn-RS" dirty="0"/>
              <a:t>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17</a:t>
            </a:fld>
            <a:r>
              <a:rPr lang="sr-Latn-RS" dirty="0"/>
              <a:t> 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najudaljenijeg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1536"/>
            <a:ext cx="8229600" cy="425669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18</a:t>
            </a:fld>
            <a:r>
              <a:rPr lang="sr-Latn-RS" dirty="0"/>
              <a:t> 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Pogre</a:t>
            </a:r>
            <a:r>
              <a:rPr lang="sr-Latn-RS" dirty="0" smtClean="0"/>
              <a:t>š</a:t>
            </a:r>
            <a:r>
              <a:rPr lang="en-US" dirty="0" smtClean="0"/>
              <a:t>an </a:t>
            </a:r>
            <a:r>
              <a:rPr lang="en-US" dirty="0" err="1" smtClean="0"/>
              <a:t>izbor</a:t>
            </a:r>
            <a:r>
              <a:rPr lang="en-US" dirty="0" smtClean="0"/>
              <a:t> </a:t>
            </a:r>
            <a:r>
              <a:rPr lang="en-US" dirty="0" err="1" smtClean="0"/>
              <a:t>broja</a:t>
            </a:r>
            <a:r>
              <a:rPr lang="en-US" dirty="0" smtClean="0"/>
              <a:t> </a:t>
            </a:r>
            <a:r>
              <a:rPr lang="en-US" dirty="0" err="1" smtClean="0"/>
              <a:t>klastera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1536"/>
            <a:ext cx="8229600" cy="425669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19</a:t>
            </a:fld>
            <a:r>
              <a:rPr lang="sr-Latn-RS" dirty="0"/>
              <a:t> 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 smtClean="0"/>
              <a:t>K-Menas algoritam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43" y="1935163"/>
            <a:ext cx="5550514" cy="43894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2</a:t>
            </a:fld>
            <a:r>
              <a:rPr lang="sr-Latn-RS" dirty="0"/>
              <a:t> 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Pogre</a:t>
            </a:r>
            <a:r>
              <a:rPr lang="sr-Latn-RS" dirty="0" smtClean="0"/>
              <a:t>š</a:t>
            </a:r>
            <a:r>
              <a:rPr lang="en-US" dirty="0" smtClean="0"/>
              <a:t>an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klastera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6921"/>
            <a:ext cx="8229600" cy="426592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20</a:t>
            </a:fld>
            <a:r>
              <a:rPr lang="sr-Latn-RS" dirty="0"/>
              <a:t> 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Rosseuow</a:t>
            </a:r>
            <a:r>
              <a:rPr lang="en-US" dirty="0" smtClean="0"/>
              <a:t> </a:t>
            </a:r>
            <a:r>
              <a:rPr lang="en-US" dirty="0" err="1" smtClean="0"/>
              <a:t>metod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procenu</a:t>
            </a:r>
            <a:r>
              <a:rPr lang="en-US" dirty="0" smtClean="0"/>
              <a:t> ta</a:t>
            </a:r>
            <a:r>
              <a:rPr lang="sr-Latn-RS" dirty="0" smtClean="0"/>
              <a:t>č</a:t>
            </a:r>
            <a:r>
              <a:rPr lang="en-US" dirty="0" err="1" smtClean="0"/>
              <a:t>nosti</a:t>
            </a:r>
            <a:r>
              <a:rPr lang="en-US" dirty="0" smtClean="0"/>
              <a:t> </a:t>
            </a:r>
            <a:r>
              <a:rPr lang="en-US" dirty="0" err="1" smtClean="0"/>
              <a:t>klasifikacije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3429000"/>
                <a:ext cx="9143999" cy="2971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S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i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𝑚𝑎𝑥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d>
                                <m:dPr>
                                  <m:begChr m:val=""/>
                                  <m:endChr m:val="}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;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1 −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b="0" i="1" smtClean="0">
                                <a:latin typeface="Cambria Math"/>
                              </a:rPr>
                              <m:t>−1,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429000"/>
                <a:ext cx="9143999" cy="29718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828800"/>
            <a:ext cx="8229600" cy="14859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35480"/>
            <a:ext cx="8229600" cy="137922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b(i) je prose</a:t>
            </a:r>
            <a:r>
              <a:rPr lang="sr-Latn-RS" dirty="0" smtClean="0"/>
              <a:t>č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udaljenost</a:t>
            </a:r>
            <a:r>
              <a:rPr lang="en-US" dirty="0" smtClean="0"/>
              <a:t> i-</a:t>
            </a:r>
            <a:r>
              <a:rPr lang="sr-Latn-RS" dirty="0" smtClean="0"/>
              <a:t>t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elementa</a:t>
            </a:r>
            <a:r>
              <a:rPr lang="en-US" dirty="0" smtClean="0"/>
              <a:t> od </a:t>
            </a:r>
            <a:r>
              <a:rPr lang="sr-Latn-RS" dirty="0" smtClean="0"/>
              <a:t>             </a:t>
            </a:r>
            <a:r>
              <a:rPr lang="en-US" dirty="0" err="1" smtClean="0"/>
              <a:t>ostalih</a:t>
            </a:r>
            <a:r>
              <a:rPr lang="en-US" dirty="0" smtClean="0"/>
              <a:t> </a:t>
            </a:r>
            <a:r>
              <a:rPr lang="en-US" dirty="0" err="1" smtClean="0"/>
              <a:t>elemenata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drugih</a:t>
            </a:r>
            <a:r>
              <a:rPr lang="en-US" dirty="0" smtClean="0"/>
              <a:t> </a:t>
            </a:r>
            <a:r>
              <a:rPr lang="en-US" dirty="0" err="1" smtClean="0"/>
              <a:t>klastera</a:t>
            </a:r>
            <a:r>
              <a:rPr lang="sr-Latn-RS" dirty="0"/>
              <a:t>.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(i) je prose</a:t>
            </a:r>
            <a:r>
              <a:rPr lang="sr-Latn-RS" dirty="0" smtClean="0"/>
              <a:t>č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udaljenost</a:t>
            </a:r>
            <a:r>
              <a:rPr lang="en-US" dirty="0" smtClean="0"/>
              <a:t> i-</a:t>
            </a:r>
            <a:r>
              <a:rPr lang="sr-Latn-RS" dirty="0" smtClean="0"/>
              <a:t>t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lementa</a:t>
            </a:r>
            <a:r>
              <a:rPr lang="en-US" dirty="0" smtClean="0"/>
              <a:t> od </a:t>
            </a:r>
            <a:r>
              <a:rPr lang="sr-Latn-RS" dirty="0" smtClean="0"/>
              <a:t>               </a:t>
            </a:r>
            <a:r>
              <a:rPr lang="en-US" dirty="0" err="1" smtClean="0"/>
              <a:t>ostalih</a:t>
            </a:r>
            <a:r>
              <a:rPr lang="en-US" dirty="0" smtClean="0"/>
              <a:t> </a:t>
            </a:r>
            <a:r>
              <a:rPr lang="en-US" dirty="0" err="1" smtClean="0"/>
              <a:t>elemnata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pripadaju</a:t>
            </a:r>
            <a:r>
              <a:rPr lang="sr-Latn-RS" dirty="0" smtClean="0"/>
              <a:t>ć</a:t>
            </a:r>
            <a:r>
              <a:rPr lang="en-US" dirty="0" err="1" smtClean="0"/>
              <a:t>eg</a:t>
            </a:r>
            <a:r>
              <a:rPr lang="en-US" dirty="0" smtClean="0"/>
              <a:t> k</a:t>
            </a:r>
            <a:r>
              <a:rPr lang="sr-Latn-RS" dirty="0" smtClean="0"/>
              <a:t>l</a:t>
            </a:r>
            <a:r>
              <a:rPr lang="en-US" dirty="0" err="1" smtClean="0"/>
              <a:t>astera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21</a:t>
            </a:fld>
            <a:r>
              <a:rPr lang="sr-Latn-RS" dirty="0"/>
              <a:t> 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5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153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Primer </a:t>
            </a:r>
            <a:r>
              <a:rPr lang="en-US" dirty="0" err="1" smtClean="0"/>
              <a:t>primene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u </a:t>
            </a:r>
            <a:r>
              <a:rPr lang="en-US" dirty="0" err="1" smtClean="0"/>
              <a:t>toku</a:t>
            </a:r>
            <a:r>
              <a:rPr lang="en-US" dirty="0" smtClean="0"/>
              <a:t> </a:t>
            </a:r>
            <a:r>
              <a:rPr lang="en-US" dirty="0" err="1" smtClean="0"/>
              <a:t>istra</a:t>
            </a:r>
            <a:r>
              <a:rPr lang="sr-Latn-RS" dirty="0" smtClean="0"/>
              <a:t>ž</a:t>
            </a:r>
            <a:r>
              <a:rPr lang="en-US" dirty="0" err="1" smtClean="0"/>
              <a:t>ivanja</a:t>
            </a:r>
            <a:r>
              <a:rPr lang="en-US" dirty="0" smtClean="0"/>
              <a:t> </a:t>
            </a:r>
            <a:r>
              <a:rPr lang="en-US" dirty="0" err="1" smtClean="0"/>
              <a:t>sprovedenom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univerzitetu</a:t>
            </a:r>
            <a:r>
              <a:rPr lang="en-US" dirty="0" smtClean="0"/>
              <a:t> </a:t>
            </a:r>
            <a:r>
              <a:rPr lang="sr-Latn-RS" dirty="0" smtClean="0"/>
              <a:t>„</a:t>
            </a:r>
            <a:r>
              <a:rPr lang="en-US" dirty="0" smtClean="0"/>
              <a:t>Macao </a:t>
            </a:r>
            <a:r>
              <a:rPr lang="en-US" dirty="0"/>
              <a:t>Polytechnic </a:t>
            </a:r>
            <a:r>
              <a:rPr lang="en-US" dirty="0" smtClean="0"/>
              <a:t>Institute</a:t>
            </a:r>
            <a:r>
              <a:rPr lang="sr-Latn-RS" dirty="0" smtClean="0"/>
              <a:t>“</a:t>
            </a:r>
            <a:r>
              <a:rPr lang="en-US" dirty="0" smtClean="0"/>
              <a:t> u </a:t>
            </a:r>
            <a:r>
              <a:rPr lang="en-US" dirty="0" err="1" smtClean="0"/>
              <a:t>Kini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382000" cy="3505200"/>
          </a:xfrm>
        </p:spPr>
        <p:txBody>
          <a:bodyPr/>
          <a:lstStyle/>
          <a:p>
            <a:r>
              <a:rPr lang="en-US" dirty="0" err="1" smtClean="0"/>
              <a:t>Istra</a:t>
            </a:r>
            <a:r>
              <a:rPr lang="sr-Latn-RS" dirty="0" smtClean="0"/>
              <a:t>ž</a:t>
            </a:r>
            <a:r>
              <a:rPr lang="en-US" dirty="0" err="1" smtClean="0"/>
              <a:t>ivanje</a:t>
            </a:r>
            <a:r>
              <a:rPr lang="en-US" dirty="0" smtClean="0"/>
              <a:t> </a:t>
            </a:r>
            <a:r>
              <a:rPr lang="sr-Latn-RS" dirty="0" smtClean="0"/>
              <a:t>se sastojalo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Na </a:t>
            </a:r>
            <a:r>
              <a:rPr lang="en-US" dirty="0" err="1" smtClean="0"/>
              <a:t>telefone</a:t>
            </a:r>
            <a:r>
              <a:rPr lang="en-US" dirty="0" smtClean="0"/>
              <a:t> 94-oro </a:t>
            </a:r>
            <a:r>
              <a:rPr lang="en-US" dirty="0" err="1" smtClean="0"/>
              <a:t>ljudi</a:t>
            </a:r>
            <a:r>
              <a:rPr lang="en-US" dirty="0" smtClean="0"/>
              <a:t> je </a:t>
            </a:r>
            <a:r>
              <a:rPr lang="en-US" dirty="0" err="1" smtClean="0"/>
              <a:t>instaliran</a:t>
            </a:r>
            <a:r>
              <a:rPr lang="en-US" dirty="0" smtClean="0"/>
              <a:t> </a:t>
            </a:r>
            <a:r>
              <a:rPr lang="en-US" dirty="0" err="1" smtClean="0"/>
              <a:t>softver</a:t>
            </a:r>
            <a:r>
              <a:rPr lang="en-US" dirty="0" smtClean="0"/>
              <a:t> </a:t>
            </a:r>
            <a:r>
              <a:rPr lang="sr-Latn-RS" dirty="0" smtClean="0"/>
              <a:t>                 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snima</a:t>
            </a:r>
            <a:r>
              <a:rPr lang="en-US" dirty="0" smtClean="0"/>
              <a:t> </a:t>
            </a: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sr-Latn-RS" dirty="0" err="1"/>
              <a:t>š</a:t>
            </a:r>
            <a:r>
              <a:rPr lang="en-US" dirty="0" err="1" smtClean="0"/>
              <a:t>alje</a:t>
            </a:r>
            <a:r>
              <a:rPr lang="en-US" dirty="0" smtClean="0"/>
              <a:t> u </a:t>
            </a:r>
            <a:r>
              <a:rPr lang="en-US" dirty="0" err="1" smtClean="0"/>
              <a:t>centralnu</a:t>
            </a:r>
            <a:r>
              <a:rPr lang="en-US" dirty="0" smtClean="0"/>
              <a:t> </a:t>
            </a:r>
            <a:r>
              <a:rPr lang="en-US" dirty="0" err="1" smtClean="0"/>
              <a:t>bazu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 </a:t>
            </a:r>
            <a:r>
              <a:rPr lang="sr-Latn-RS" dirty="0" smtClean="0"/>
              <a:t>              </a:t>
            </a:r>
            <a:r>
              <a:rPr lang="en-US" dirty="0" err="1" smtClean="0"/>
              <a:t>informacije</a:t>
            </a:r>
            <a:r>
              <a:rPr lang="en-US" dirty="0" smtClean="0"/>
              <a:t> </a:t>
            </a:r>
            <a:r>
              <a:rPr lang="sr-Latn-RS" dirty="0" smtClean="0"/>
              <a:t> </a:t>
            </a:r>
            <a:r>
              <a:rPr lang="en-US" dirty="0" smtClean="0"/>
              <a:t>o </a:t>
            </a:r>
            <a:r>
              <a:rPr lang="en-US" dirty="0" err="1" smtClean="0"/>
              <a:t>logovanju</a:t>
            </a:r>
            <a:r>
              <a:rPr lang="en-US" dirty="0" smtClean="0"/>
              <a:t> </a:t>
            </a:r>
            <a:r>
              <a:rPr lang="en-US" dirty="0" err="1" smtClean="0"/>
              <a:t>korisnika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repietitor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Pra</a:t>
            </a:r>
            <a:r>
              <a:rPr lang="sr-Latn-RS" dirty="0" smtClean="0"/>
              <a:t>ć</a:t>
            </a:r>
            <a:r>
              <a:rPr lang="en-US" dirty="0" err="1" smtClean="0"/>
              <a:t>eno</a:t>
            </a:r>
            <a:r>
              <a:rPr lang="en-US" dirty="0" smtClean="0"/>
              <a:t> je </a:t>
            </a:r>
            <a:r>
              <a:rPr lang="en-US" dirty="0" err="1" smtClean="0"/>
              <a:t>logovanje</a:t>
            </a:r>
            <a:r>
              <a:rPr lang="en-US" dirty="0" smtClean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24 </a:t>
            </a:r>
            <a:r>
              <a:rPr lang="sr-Latn-RS" dirty="0" smtClean="0"/>
              <a:t>repetitora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nalaze</a:t>
            </a:r>
            <a:r>
              <a:rPr lang="en-US" dirty="0" smtClean="0"/>
              <a:t> </a:t>
            </a:r>
            <a:r>
              <a:rPr lang="sr-Latn-RS" dirty="0" smtClean="0"/>
              <a:t>        </a:t>
            </a:r>
            <a:r>
              <a:rPr lang="en-US" dirty="0" smtClean="0"/>
              <a:t>u </a:t>
            </a:r>
            <a:r>
              <a:rPr lang="en-US" dirty="0" err="1" smtClean="0"/>
              <a:t>blizini</a:t>
            </a:r>
            <a:r>
              <a:rPr lang="en-US" dirty="0" smtClean="0"/>
              <a:t> </a:t>
            </a:r>
            <a:r>
              <a:rPr lang="en-US" dirty="0" err="1" smtClean="0"/>
              <a:t>radnih</a:t>
            </a:r>
            <a:r>
              <a:rPr lang="en-US" dirty="0" smtClean="0"/>
              <a:t> </a:t>
            </a:r>
            <a:r>
              <a:rPr lang="en-US" dirty="0" err="1" smtClean="0"/>
              <a:t>mesta</a:t>
            </a:r>
            <a:r>
              <a:rPr lang="en-US" dirty="0" smtClean="0"/>
              <a:t> u</a:t>
            </a:r>
            <a:r>
              <a:rPr lang="sr-Latn-RS" dirty="0" smtClean="0"/>
              <a:t>č</a:t>
            </a:r>
            <a:r>
              <a:rPr lang="en-US" dirty="0" err="1" smtClean="0"/>
              <a:t>esnika</a:t>
            </a:r>
            <a:r>
              <a:rPr lang="en-US" dirty="0" smtClean="0"/>
              <a:t> u </a:t>
            </a:r>
            <a:r>
              <a:rPr lang="en-US" dirty="0" err="1" smtClean="0"/>
              <a:t>istra</a:t>
            </a:r>
            <a:r>
              <a:rPr lang="sr-Latn-RS" dirty="0" smtClean="0"/>
              <a:t>ž</a:t>
            </a:r>
            <a:r>
              <a:rPr lang="en-US" dirty="0" err="1" smtClean="0"/>
              <a:t>ivanju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22</a:t>
            </a:fld>
            <a:r>
              <a:rPr lang="sr-Latn-RS" dirty="0"/>
              <a:t> 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98" y="609600"/>
            <a:ext cx="8410268" cy="15621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Strategija</a:t>
            </a:r>
            <a:r>
              <a:rPr lang="en-US" dirty="0" smtClean="0"/>
              <a:t> </a:t>
            </a:r>
            <a:r>
              <a:rPr lang="en-US" dirty="0" err="1" smtClean="0"/>
              <a:t>inicijalizacije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je me</a:t>
            </a:r>
            <a:r>
              <a:rPr lang="sr-Latn-RS" dirty="0" smtClean="0"/>
              <a:t>to</a:t>
            </a:r>
            <a:r>
              <a:rPr lang="en-US" dirty="0" err="1" smtClean="0"/>
              <a:t>dom</a:t>
            </a:r>
            <a:r>
              <a:rPr lang="en-US" dirty="0" smtClean="0"/>
              <a:t> </a:t>
            </a:r>
            <a:r>
              <a:rPr lang="sr-Latn-RS" dirty="0" smtClean="0"/>
              <a:t>     </a:t>
            </a:r>
            <a:r>
              <a:rPr lang="en-US" dirty="0" err="1" smtClean="0"/>
              <a:t>slu</a:t>
            </a:r>
            <a:r>
              <a:rPr lang="sr-Latn-RS" dirty="0" smtClean="0"/>
              <a:t>č</a:t>
            </a:r>
            <a:r>
              <a:rPr lang="en-US" dirty="0" err="1" smtClean="0"/>
              <a:t>ajnog</a:t>
            </a:r>
            <a:r>
              <a:rPr lang="en-US" dirty="0" smtClean="0"/>
              <a:t> </a:t>
            </a:r>
            <a:r>
              <a:rPr lang="en-US" dirty="0" err="1" smtClean="0"/>
              <a:t>izbora</a:t>
            </a:r>
            <a:r>
              <a:rPr lang="sr-Latn-RS" dirty="0" smtClean="0"/>
              <a:t>;</a:t>
            </a:r>
          </a:p>
          <a:p>
            <a:r>
              <a:rPr lang="sr-Latn-RS" dirty="0" smtClean="0"/>
              <a:t>Za procenu tačnosti klasifikacije korišćena je          </a:t>
            </a:r>
            <a:r>
              <a:rPr lang="en-US" dirty="0" err="1" smtClean="0"/>
              <a:t>Rousseeuw</a:t>
            </a:r>
            <a:r>
              <a:rPr lang="en-US" dirty="0" smtClean="0"/>
              <a:t> </a:t>
            </a:r>
            <a:r>
              <a:rPr lang="en-US" dirty="0" err="1" smtClean="0"/>
              <a:t>funkcija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438400"/>
            <a:ext cx="8229600" cy="3886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590800"/>
            <a:ext cx="8229600" cy="3733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75992"/>
            <a:ext cx="5791200" cy="456770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23</a:t>
            </a:fld>
            <a:r>
              <a:rPr lang="sr-Latn-RS" dirty="0"/>
              <a:t> 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5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U</a:t>
            </a:r>
            <a:r>
              <a:rPr lang="sr-Latn-RS" dirty="0" smtClean="0"/>
              <a:t>č</a:t>
            </a:r>
            <a:r>
              <a:rPr lang="en-US" dirty="0" err="1" smtClean="0"/>
              <a:t>esnici</a:t>
            </a:r>
            <a:r>
              <a:rPr lang="en-US" dirty="0" smtClean="0"/>
              <a:t> </a:t>
            </a:r>
            <a:r>
              <a:rPr lang="en-US" dirty="0" err="1" smtClean="0"/>
              <a:t>klasifikovani</a:t>
            </a:r>
            <a:r>
              <a:rPr lang="en-US" dirty="0" smtClean="0"/>
              <a:t> u </a:t>
            </a:r>
            <a:r>
              <a:rPr lang="en-US" dirty="0" err="1" smtClean="0"/>
              <a:t>klastere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49" y="1981200"/>
            <a:ext cx="5812751" cy="464553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24</a:t>
            </a:fld>
            <a:r>
              <a:rPr lang="sr-Latn-RS" dirty="0"/>
              <a:t> 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34400" cy="1200912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 Dijagram poslovnih veza </a:t>
            </a:r>
            <a:br>
              <a:rPr lang="sr-Latn-RS" dirty="0" smtClean="0"/>
            </a:br>
            <a:r>
              <a:rPr lang="sr-Latn-RS" dirty="0" smtClean="0"/>
              <a:t>jednog učesnika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930779"/>
            <a:ext cx="5638799" cy="474786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25</a:t>
            </a:fld>
            <a:r>
              <a:rPr lang="sr-Latn-RS" dirty="0"/>
              <a:t> 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9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Dijagram</a:t>
            </a:r>
            <a:r>
              <a:rPr lang="en-US" dirty="0" smtClean="0"/>
              <a:t> </a:t>
            </a:r>
            <a:r>
              <a:rPr lang="en-US" dirty="0" err="1" smtClean="0"/>
              <a:t>prijateljskih</a:t>
            </a:r>
            <a:r>
              <a:rPr lang="en-US" dirty="0" smtClean="0"/>
              <a:t> </a:t>
            </a:r>
            <a:r>
              <a:rPr lang="en-US" dirty="0" err="1" smtClean="0"/>
              <a:t>veza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07" y="2185996"/>
            <a:ext cx="4850185" cy="388777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26</a:t>
            </a:fld>
            <a:r>
              <a:rPr lang="sr-Latn-RS" dirty="0"/>
              <a:t> 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Informacije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modela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534400" cy="4389120"/>
          </a:xfrm>
        </p:spPr>
        <p:txBody>
          <a:bodyPr/>
          <a:lstStyle/>
          <a:p>
            <a:r>
              <a:rPr lang="sr-Latn-RS" dirty="0" smtClean="0"/>
              <a:t>Praćenjem kretanja ljudi možemo otkriti          povezanost među ljudima;</a:t>
            </a:r>
          </a:p>
          <a:p>
            <a:r>
              <a:rPr lang="sr-Latn-RS" dirty="0" smtClean="0"/>
              <a:t>Ako sem lokacije pratimo i doba dana možemo otkriti i vrste veza među ljudima;</a:t>
            </a:r>
          </a:p>
          <a:p>
            <a:r>
              <a:rPr lang="sr-Latn-RS" dirty="0" smtClean="0"/>
              <a:t>Prostorna i vremenska korelacija često znači      mogučnost sličnih interesovanja.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27</a:t>
            </a:fld>
            <a:r>
              <a:rPr lang="sr-Latn-RS" dirty="0"/>
              <a:t> 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153400" cy="1676400"/>
          </a:xfrm>
        </p:spPr>
        <p:txBody>
          <a:bodyPr>
            <a:normAutofit/>
          </a:bodyPr>
          <a:lstStyle/>
          <a:p>
            <a:pPr algn="ctr"/>
            <a:r>
              <a:rPr lang="sr-Latn-RS" sz="9600" dirty="0" smtClean="0"/>
              <a:t>Pitanja?</a:t>
            </a:r>
            <a:endParaRPr lang="en-US" sz="9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28</a:t>
            </a:fld>
            <a:r>
              <a:rPr lang="sr-Latn-RS" dirty="0"/>
              <a:t> 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Osobine</a:t>
            </a:r>
            <a:r>
              <a:rPr lang="en-US" dirty="0" smtClean="0"/>
              <a:t> K-Means </a:t>
            </a:r>
            <a:r>
              <a:rPr lang="en-US" dirty="0" err="1" smtClean="0"/>
              <a:t>algoritma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Koristi</a:t>
            </a:r>
            <a:r>
              <a:rPr lang="en-US" dirty="0" smtClean="0"/>
              <a:t> se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grupisanje</a:t>
            </a:r>
            <a:r>
              <a:rPr lang="en-US" dirty="0" smtClean="0"/>
              <a:t> </a:t>
            </a:r>
            <a:r>
              <a:rPr lang="en-US" dirty="0" err="1" smtClean="0"/>
              <a:t>elemenata</a:t>
            </a:r>
            <a:r>
              <a:rPr lang="en-US" dirty="0" smtClean="0"/>
              <a:t> u K </a:t>
            </a:r>
            <a:r>
              <a:rPr lang="en-US" dirty="0" err="1" smtClean="0"/>
              <a:t>grupa</a:t>
            </a:r>
            <a:r>
              <a:rPr lang="en-US" dirty="0" smtClean="0"/>
              <a:t>;</a:t>
            </a:r>
          </a:p>
          <a:p>
            <a:r>
              <a:rPr lang="en-US" dirty="0" smtClean="0"/>
              <a:t>U </a:t>
            </a:r>
            <a:r>
              <a:rPr lang="en-US" dirty="0" err="1" smtClean="0"/>
              <a:t>toku</a:t>
            </a:r>
            <a:r>
              <a:rPr lang="en-US" dirty="0" smtClean="0"/>
              <a:t> </a:t>
            </a:r>
            <a:r>
              <a:rPr lang="en-US" dirty="0" err="1" smtClean="0"/>
              <a:t>svog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“u</a:t>
            </a:r>
            <a:r>
              <a:rPr lang="sr-Latn-RS" dirty="0" smtClean="0"/>
              <a:t>č</a:t>
            </a:r>
            <a:r>
              <a:rPr lang="en-US" dirty="0" smtClean="0"/>
              <a:t>i” </a:t>
            </a:r>
            <a:r>
              <a:rPr lang="en-US" dirty="0" err="1" smtClean="0"/>
              <a:t>kako</a:t>
            </a:r>
            <a:r>
              <a:rPr lang="en-US" dirty="0" smtClean="0"/>
              <a:t> da </a:t>
            </a:r>
            <a:r>
              <a:rPr lang="en-US" dirty="0" err="1" smtClean="0"/>
              <a:t>klasifikuje</a:t>
            </a:r>
            <a:r>
              <a:rPr lang="en-US" dirty="0" smtClean="0"/>
              <a:t> </a:t>
            </a:r>
            <a:r>
              <a:rPr lang="en-US" dirty="0" err="1" smtClean="0"/>
              <a:t>elemente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Jednostavan</a:t>
            </a:r>
            <a:r>
              <a:rPr lang="en-US" dirty="0" smtClean="0"/>
              <a:t> je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implementaciju</a:t>
            </a:r>
            <a:r>
              <a:rPr lang="en-US" dirty="0" smtClean="0"/>
              <a:t>;</a:t>
            </a:r>
          </a:p>
          <a:p>
            <a:r>
              <a:rPr lang="en-US" dirty="0" smtClean="0"/>
              <a:t>U prose</a:t>
            </a:r>
            <a:r>
              <a:rPr lang="sr-Latn-RS" dirty="0" smtClean="0"/>
              <a:t>č</a:t>
            </a:r>
            <a:r>
              <a:rPr lang="en-US" dirty="0" smtClean="0"/>
              <a:t>nom </a:t>
            </a:r>
            <a:r>
              <a:rPr lang="en-US" dirty="0" err="1" smtClean="0"/>
              <a:t>slucaju</a:t>
            </a:r>
            <a:r>
              <a:rPr lang="en-US" dirty="0" smtClean="0"/>
              <a:t> </a:t>
            </a:r>
            <a:r>
              <a:rPr lang="en-US" dirty="0" err="1" smtClean="0"/>
              <a:t>brzo</a:t>
            </a:r>
            <a:r>
              <a:rPr lang="en-US" dirty="0" smtClean="0"/>
              <a:t> </a:t>
            </a:r>
            <a:r>
              <a:rPr lang="en-US" dirty="0" err="1" smtClean="0"/>
              <a:t>konvergira</a:t>
            </a:r>
            <a:r>
              <a:rPr lang="sr-Latn-RS" dirty="0" smtClean="0"/>
              <a:t>. (O(k*n*i))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3</a:t>
            </a:fld>
            <a:r>
              <a:rPr lang="sr-Latn-RS" dirty="0"/>
              <a:t> 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Mera</a:t>
            </a:r>
            <a:r>
              <a:rPr lang="en-US" dirty="0" smtClean="0"/>
              <a:t> </a:t>
            </a:r>
            <a:r>
              <a:rPr lang="en-US" dirty="0" err="1" smtClean="0"/>
              <a:t>sli</a:t>
            </a:r>
            <a:r>
              <a:rPr lang="sr-Latn-RS" dirty="0" smtClean="0"/>
              <a:t>č</a:t>
            </a:r>
            <a:r>
              <a:rPr lang="en-US" dirty="0" err="1" smtClean="0"/>
              <a:t>nosti</a:t>
            </a:r>
            <a:r>
              <a:rPr lang="en-US" dirty="0" smtClean="0"/>
              <a:t> </a:t>
            </a:r>
            <a:r>
              <a:rPr lang="en-US" dirty="0" err="1" smtClean="0"/>
              <a:t>elemenata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91600" cy="1798320"/>
          </a:xfrm>
        </p:spPr>
        <p:txBody>
          <a:bodyPr>
            <a:normAutofit/>
          </a:bodyPr>
          <a:lstStyle/>
          <a:p>
            <a:r>
              <a:rPr lang="en-US" dirty="0" smtClean="0"/>
              <a:t>Kao </a:t>
            </a:r>
            <a:r>
              <a:rPr lang="en-US" dirty="0" err="1" smtClean="0"/>
              <a:t>mera</a:t>
            </a:r>
            <a:r>
              <a:rPr lang="en-US" dirty="0" smtClean="0"/>
              <a:t> </a:t>
            </a:r>
            <a:r>
              <a:rPr lang="en-US" dirty="0" err="1" smtClean="0"/>
              <a:t>sli</a:t>
            </a:r>
            <a:r>
              <a:rPr lang="sr-Latn-RS" dirty="0" smtClean="0"/>
              <a:t>č</a:t>
            </a:r>
            <a:r>
              <a:rPr lang="en-US" dirty="0" err="1" smtClean="0"/>
              <a:t>nosti</a:t>
            </a:r>
            <a:r>
              <a:rPr lang="en-US" dirty="0" smtClean="0"/>
              <a:t> </a:t>
            </a:r>
            <a:r>
              <a:rPr lang="en-US" dirty="0" err="1" smtClean="0"/>
              <a:t>elemenata</a:t>
            </a:r>
            <a:r>
              <a:rPr lang="en-US" dirty="0" smtClean="0"/>
              <a:t> </a:t>
            </a:r>
            <a:r>
              <a:rPr lang="en-US" dirty="0" err="1" smtClean="0"/>
              <a:t>koristi</a:t>
            </a:r>
            <a:r>
              <a:rPr lang="en-US" dirty="0" smtClean="0"/>
              <a:t> se </a:t>
            </a:r>
            <a:r>
              <a:rPr lang="sr-Latn-RS" dirty="0" smtClean="0"/>
              <a:t>                        njihova udaljenost </a:t>
            </a:r>
            <a:r>
              <a:rPr lang="en-US" dirty="0" smtClean="0"/>
              <a:t>u </a:t>
            </a:r>
            <a:r>
              <a:rPr lang="en-US" dirty="0" err="1" smtClean="0"/>
              <a:t>Euklidskom</a:t>
            </a:r>
            <a:r>
              <a:rPr lang="en-US" dirty="0" smtClean="0"/>
              <a:t> </a:t>
            </a:r>
            <a:r>
              <a:rPr lang="en-US" dirty="0" err="1" smtClean="0"/>
              <a:t>prostoru</a:t>
            </a:r>
            <a:r>
              <a:rPr lang="sr-Latn-RS" dirty="0"/>
              <a:t>.</a:t>
            </a:r>
            <a:endParaRPr lang="en-US" dirty="0" smtClean="0"/>
          </a:p>
          <a:p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dimenzija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atributa</a:t>
            </a:r>
            <a:r>
              <a:rPr lang="en-US" dirty="0" smtClean="0"/>
              <a:t> </a:t>
            </a:r>
            <a:r>
              <a:rPr lang="sr-Latn-RS" dirty="0" smtClean="0"/>
              <a:t>                                  </a:t>
            </a:r>
            <a:r>
              <a:rPr lang="en-US" dirty="0" err="1" smtClean="0"/>
              <a:t>kojim</a:t>
            </a:r>
            <a:r>
              <a:rPr lang="sr-Latn-RS" dirty="0" smtClean="0"/>
              <a:t>  </a:t>
            </a:r>
            <a:r>
              <a:rPr lang="en-US" dirty="0" err="1" smtClean="0"/>
              <a:t>opisujemo</a:t>
            </a:r>
            <a:r>
              <a:rPr lang="en-US" dirty="0" smtClean="0"/>
              <a:t> </a:t>
            </a:r>
            <a:r>
              <a:rPr lang="en-US" dirty="0" err="1" smtClean="0"/>
              <a:t>objekat</a:t>
            </a:r>
            <a:r>
              <a:rPr lang="sr-Latn-RS" dirty="0"/>
              <a:t>.</a:t>
            </a:r>
            <a:endParaRPr lang="en-US" dirty="0" smtClean="0"/>
          </a:p>
          <a:p>
            <a:pPr marL="667512" lvl="2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09600" y="3886200"/>
                <a:ext cx="8077200" cy="242316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93192" lvl="1" indent="0">
                  <a:buNone/>
                </a:pPr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1 , 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 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pPr marL="667512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 −</m:t>
                                  </m:r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 −</m:t>
                                  </m:r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</a:rPr>
                                <m:t>+…+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 smtClean="0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 −</m:t>
                                  </m:r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 smtClean="0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marL="585216" lvl="1" indent="0">
                  <a:buFont typeface="Wingdings 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86200"/>
                <a:ext cx="8077200" cy="24231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750EA6CE-BE77-46B7-903D-A02F2772EA87}" type="slidenum">
              <a:rPr lang="en-US" smtClean="0"/>
              <a:t>4</a:t>
            </a:fld>
            <a:r>
              <a:rPr lang="sr-Latn-RS" dirty="0"/>
              <a:t> 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7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Korac</a:t>
            </a:r>
            <a:r>
              <a:rPr lang="sr-Latn-RS" dirty="0" smtClean="0"/>
              <a:t>i</a:t>
            </a:r>
            <a:r>
              <a:rPr lang="en-US" dirty="0" smtClean="0"/>
              <a:t> K-Means </a:t>
            </a:r>
            <a:r>
              <a:rPr lang="en-US" dirty="0" err="1" smtClean="0"/>
              <a:t>algoritma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Korak</a:t>
            </a:r>
            <a:r>
              <a:rPr lang="en-US" dirty="0" smtClean="0"/>
              <a:t> 1:</a:t>
            </a:r>
          </a:p>
          <a:p>
            <a:pPr lvl="1"/>
            <a:r>
              <a:rPr lang="en-US" dirty="0" err="1" smtClean="0"/>
              <a:t>Izabrati</a:t>
            </a:r>
            <a:r>
              <a:rPr lang="en-US" dirty="0" smtClean="0"/>
              <a:t>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klastera</a:t>
            </a:r>
            <a:r>
              <a:rPr lang="en-US" dirty="0" smtClean="0"/>
              <a:t> k</a:t>
            </a:r>
            <a:r>
              <a:rPr lang="sr-Latn-RS" dirty="0" smtClean="0"/>
              <a:t>.</a:t>
            </a:r>
            <a:endParaRPr lang="en-US" dirty="0" smtClean="0"/>
          </a:p>
          <a:p>
            <a:r>
              <a:rPr lang="en-US" dirty="0" err="1"/>
              <a:t>Korak</a:t>
            </a:r>
            <a:r>
              <a:rPr lang="en-US" dirty="0"/>
              <a:t> </a:t>
            </a:r>
            <a:r>
              <a:rPr lang="en-US" dirty="0" smtClean="0"/>
              <a:t>2:</a:t>
            </a:r>
            <a:endParaRPr lang="en-US" dirty="0"/>
          </a:p>
          <a:p>
            <a:pPr lvl="1"/>
            <a:r>
              <a:rPr lang="en-US" dirty="0" err="1" smtClean="0"/>
              <a:t>Izabrati</a:t>
            </a:r>
            <a:r>
              <a:rPr lang="en-US" dirty="0" smtClean="0"/>
              <a:t> k </a:t>
            </a:r>
            <a:r>
              <a:rPr lang="en-US" dirty="0" err="1" smtClean="0"/>
              <a:t>objekata</a:t>
            </a:r>
            <a:r>
              <a:rPr lang="en-US" dirty="0" smtClean="0"/>
              <a:t>,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sr-Latn-RS" dirty="0" err="1"/>
              <a:t>ć</a:t>
            </a:r>
            <a:r>
              <a:rPr lang="en-US" dirty="0" smtClean="0"/>
              <a:t>e </a:t>
            </a:r>
            <a:r>
              <a:rPr lang="en-US" dirty="0" err="1" smtClean="0"/>
              <a:t>predstavljati</a:t>
            </a:r>
            <a:r>
              <a:rPr lang="en-US" dirty="0" smtClean="0"/>
              <a:t> </a:t>
            </a:r>
            <a:r>
              <a:rPr lang="en-US" dirty="0" err="1" smtClean="0"/>
              <a:t>centroide</a:t>
            </a:r>
            <a:r>
              <a:rPr lang="sr-Latn-RS" dirty="0" smtClean="0"/>
              <a:t>.</a:t>
            </a:r>
            <a:endParaRPr lang="en-US" dirty="0" smtClean="0"/>
          </a:p>
          <a:p>
            <a:r>
              <a:rPr lang="en-US" dirty="0" err="1"/>
              <a:t>Korak</a:t>
            </a:r>
            <a:r>
              <a:rPr lang="en-US" dirty="0"/>
              <a:t> </a:t>
            </a:r>
            <a:r>
              <a:rPr lang="en-US" dirty="0" smtClean="0"/>
              <a:t>3:</a:t>
            </a:r>
          </a:p>
          <a:p>
            <a:pPr lvl="1"/>
            <a:r>
              <a:rPr lang="en-US" dirty="0" err="1" smtClean="0"/>
              <a:t>Izra</a:t>
            </a:r>
            <a:r>
              <a:rPr lang="sr-Latn-RS" dirty="0" smtClean="0"/>
              <a:t>č</a:t>
            </a:r>
            <a:r>
              <a:rPr lang="en-US" dirty="0" err="1" smtClean="0"/>
              <a:t>unati</a:t>
            </a:r>
            <a:r>
              <a:rPr lang="en-US" dirty="0" smtClean="0"/>
              <a:t> </a:t>
            </a:r>
            <a:r>
              <a:rPr lang="en-US" dirty="0" err="1" smtClean="0"/>
              <a:t>rastojanje</a:t>
            </a:r>
            <a:r>
              <a:rPr lang="en-US" dirty="0" smtClean="0"/>
              <a:t> do </a:t>
            </a:r>
            <a:r>
              <a:rPr lang="en-US" dirty="0" err="1" smtClean="0"/>
              <a:t>ostalih</a:t>
            </a:r>
            <a:r>
              <a:rPr lang="en-US" dirty="0" smtClean="0"/>
              <a:t> (n-k) </a:t>
            </a:r>
            <a:r>
              <a:rPr lang="en-US" dirty="0" err="1" smtClean="0"/>
              <a:t>objekata</a:t>
            </a:r>
            <a:r>
              <a:rPr lang="en-US" dirty="0" smtClean="0"/>
              <a:t> </a:t>
            </a: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dodeliti</a:t>
            </a:r>
            <a:r>
              <a:rPr lang="en-US" dirty="0" smtClean="0"/>
              <a:t> </a:t>
            </a:r>
            <a:r>
              <a:rPr lang="en-US" dirty="0" err="1" smtClean="0"/>
              <a:t>svaki</a:t>
            </a:r>
            <a:r>
              <a:rPr lang="en-US" dirty="0" smtClean="0"/>
              <a:t> </a:t>
            </a:r>
            <a:r>
              <a:rPr lang="en-US" dirty="0" err="1" smtClean="0"/>
              <a:t>objekat</a:t>
            </a:r>
            <a:r>
              <a:rPr lang="en-US" dirty="0" smtClean="0"/>
              <a:t> </a:t>
            </a:r>
            <a:r>
              <a:rPr lang="en-US" dirty="0" err="1" smtClean="0"/>
              <a:t>klasteru</a:t>
            </a:r>
            <a:r>
              <a:rPr lang="en-US" dirty="0" smtClean="0"/>
              <a:t> </a:t>
            </a:r>
            <a:r>
              <a:rPr lang="en-US" dirty="0" err="1" smtClean="0"/>
              <a:t>kome</a:t>
            </a:r>
            <a:r>
              <a:rPr lang="en-US" dirty="0" smtClean="0"/>
              <a:t> </a:t>
            </a:r>
            <a:r>
              <a:rPr lang="en-US" dirty="0" err="1" smtClean="0"/>
              <a:t>pripada</a:t>
            </a:r>
            <a:r>
              <a:rPr lang="en-US" dirty="0" smtClean="0"/>
              <a:t> </a:t>
            </a:r>
            <a:r>
              <a:rPr lang="en-US" dirty="0" err="1" smtClean="0"/>
              <a:t>najbli</a:t>
            </a:r>
            <a:r>
              <a:rPr lang="sr-Latn-RS" dirty="0" smtClean="0"/>
              <a:t>ž</a:t>
            </a:r>
            <a:r>
              <a:rPr lang="en-US" dirty="0" smtClean="0"/>
              <a:t>i centroid</a:t>
            </a:r>
            <a:r>
              <a:rPr lang="sr-Latn-RS" dirty="0" smtClean="0"/>
              <a:t>.                                         Zatim ponovo izračunati centroide.</a:t>
            </a:r>
            <a:endParaRPr lang="en-US" dirty="0" smtClean="0"/>
          </a:p>
          <a:p>
            <a:r>
              <a:rPr lang="en-US" dirty="0" err="1"/>
              <a:t>Korak</a:t>
            </a:r>
            <a:r>
              <a:rPr lang="en-US" dirty="0"/>
              <a:t> </a:t>
            </a:r>
            <a:r>
              <a:rPr lang="en-US" dirty="0" smtClean="0"/>
              <a:t>4:</a:t>
            </a:r>
            <a:endParaRPr lang="en-US" dirty="0"/>
          </a:p>
          <a:p>
            <a:pPr lvl="1"/>
            <a:r>
              <a:rPr lang="en-US" dirty="0" err="1" smtClean="0"/>
              <a:t>Ponavljati</a:t>
            </a:r>
            <a:r>
              <a:rPr lang="en-US" dirty="0" smtClean="0"/>
              <a:t> </a:t>
            </a:r>
            <a:r>
              <a:rPr lang="en-US" dirty="0" err="1" smtClean="0"/>
              <a:t>korak</a:t>
            </a:r>
            <a:r>
              <a:rPr lang="en-US" dirty="0" smtClean="0"/>
              <a:t> 3,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dok</a:t>
            </a:r>
            <a:r>
              <a:rPr lang="en-US" dirty="0" smtClean="0"/>
              <a:t> ne do</a:t>
            </a:r>
            <a:r>
              <a:rPr lang="sr-Latn-RS" dirty="0" smtClean="0"/>
              <a:t>đ</a:t>
            </a:r>
            <a:r>
              <a:rPr lang="en-US" dirty="0" smtClean="0"/>
              <a:t>e do </a:t>
            </a:r>
            <a:r>
              <a:rPr lang="en-US" dirty="0" err="1" smtClean="0"/>
              <a:t>kovergencije</a:t>
            </a:r>
            <a:r>
              <a:rPr lang="en-US" dirty="0" smtClean="0"/>
              <a:t>, </a:t>
            </a:r>
            <a:endParaRPr lang="sr-Latn-RS" dirty="0" smtClean="0"/>
          </a:p>
          <a:p>
            <a:pPr marL="393192" lvl="1" indent="0">
              <a:buNone/>
            </a:pPr>
            <a:r>
              <a:rPr lang="en-US" dirty="0" err="1" smtClean="0"/>
              <a:t>tj</a:t>
            </a:r>
            <a:r>
              <a:rPr lang="en-US" dirty="0" smtClean="0"/>
              <a:t>. </a:t>
            </a:r>
            <a:r>
              <a:rPr lang="sr-Latn-RS" dirty="0" err="1"/>
              <a:t>o</a:t>
            </a:r>
            <a:r>
              <a:rPr lang="en-US" dirty="0" err="1" smtClean="0"/>
              <a:t>bjekti</a:t>
            </a:r>
            <a:r>
              <a:rPr lang="en-US" dirty="0" smtClean="0"/>
              <a:t> vi</a:t>
            </a:r>
            <a:r>
              <a:rPr lang="sr-Latn-RS" dirty="0" smtClean="0"/>
              <a:t>š</a:t>
            </a:r>
            <a:r>
              <a:rPr lang="en-US" dirty="0" smtClean="0"/>
              <a:t>e ne </a:t>
            </a:r>
            <a:r>
              <a:rPr lang="en-US" dirty="0" err="1" smtClean="0"/>
              <a:t>menjaju</a:t>
            </a:r>
            <a:r>
              <a:rPr lang="en-US" dirty="0" smtClean="0"/>
              <a:t> </a:t>
            </a:r>
            <a:r>
              <a:rPr lang="en-US" dirty="0" err="1" smtClean="0"/>
              <a:t>pripadnost</a:t>
            </a:r>
            <a:r>
              <a:rPr lang="en-US" dirty="0" smtClean="0"/>
              <a:t> </a:t>
            </a:r>
            <a:r>
              <a:rPr lang="en-US" dirty="0" err="1" smtClean="0"/>
              <a:t>odre</a:t>
            </a:r>
            <a:r>
              <a:rPr lang="sr-Latn-RS" dirty="0" smtClean="0"/>
              <a:t>đ</a:t>
            </a:r>
            <a:r>
              <a:rPr lang="en-US" dirty="0" err="1" smtClean="0"/>
              <a:t>enom</a:t>
            </a:r>
            <a:r>
              <a:rPr lang="en-US" dirty="0" smtClean="0"/>
              <a:t> </a:t>
            </a:r>
            <a:r>
              <a:rPr lang="en-US" dirty="0" err="1" smtClean="0"/>
              <a:t>klasteru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r-Latn-RS" dirty="0" smtClean="0"/>
              <a:t>5/23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Primer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k=3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7394"/>
            <a:ext cx="8229600" cy="426497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6</a:t>
            </a:fld>
            <a:r>
              <a:rPr lang="sr-Latn-RS" dirty="0"/>
              <a:t> 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Dodel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elemenata</a:t>
            </a:r>
            <a:r>
              <a:rPr lang="en-US" dirty="0" smtClean="0"/>
              <a:t> </a:t>
            </a:r>
            <a:r>
              <a:rPr lang="en-US" dirty="0" err="1" smtClean="0"/>
              <a:t>centroidima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0702"/>
            <a:ext cx="8229600" cy="427835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7</a:t>
            </a:fld>
            <a:r>
              <a:rPr lang="sr-Latn-RS" dirty="0"/>
              <a:t> 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Rekalkulacija</a:t>
            </a:r>
            <a:r>
              <a:rPr lang="en-US" dirty="0" smtClean="0"/>
              <a:t> </a:t>
            </a:r>
            <a:r>
              <a:rPr lang="en-US" dirty="0" err="1" smtClean="0"/>
              <a:t>centroida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462"/>
            <a:ext cx="8229600" cy="428283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8</a:t>
            </a:fld>
            <a:r>
              <a:rPr lang="sr-Latn-RS" dirty="0"/>
              <a:t> 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Dodela</a:t>
            </a:r>
            <a:r>
              <a:rPr lang="en-US" dirty="0" smtClean="0"/>
              <a:t> </a:t>
            </a:r>
            <a:r>
              <a:rPr lang="en-US" dirty="0" err="1" smtClean="0"/>
              <a:t>elemenata</a:t>
            </a:r>
            <a:r>
              <a:rPr lang="en-US" dirty="0" smtClean="0"/>
              <a:t> </a:t>
            </a:r>
            <a:r>
              <a:rPr lang="en-US" dirty="0" err="1" smtClean="0"/>
              <a:t>centroidima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5536"/>
            <a:ext cx="8229600" cy="430869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A6CE-BE77-46B7-903D-A02F2772EA87}" type="slidenum">
              <a:rPr lang="en-US" smtClean="0"/>
              <a:t>9</a:t>
            </a:fld>
            <a:r>
              <a:rPr lang="sr-Latn-RS" dirty="0"/>
              <a:t> 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9993</TotalTime>
  <Words>767</Words>
  <Application>Microsoft Office PowerPoint</Application>
  <PresentationFormat>On-screen Show (4:3)</PresentationFormat>
  <Paragraphs>130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Primena K-Means algoritma za grupisanje korisnika u socijalnim mrežama</vt:lpstr>
      <vt:lpstr>K-Menas algoritam</vt:lpstr>
      <vt:lpstr>Osobine K-Means algoritma</vt:lpstr>
      <vt:lpstr>Mera sličnosti elemenata</vt:lpstr>
      <vt:lpstr>Koraci K-Means algoritma</vt:lpstr>
      <vt:lpstr>Primer rada algoritma za k=3</vt:lpstr>
      <vt:lpstr>Dodela elemenata centroidima</vt:lpstr>
      <vt:lpstr>Rekalkulacija centroida</vt:lpstr>
      <vt:lpstr>Dodela elemenata centroidima</vt:lpstr>
      <vt:lpstr>Rekalkulacija centroida</vt:lpstr>
      <vt:lpstr>Nedostaci K-Means algoritma</vt:lpstr>
      <vt:lpstr>Ideja za poboljšanje algoritma  u detekciji  nekonveksnih grupa tačaka</vt:lpstr>
      <vt:lpstr>Poboljšanje</vt:lpstr>
      <vt:lpstr>Poboljšanje</vt:lpstr>
      <vt:lpstr>Poboljšanje</vt:lpstr>
      <vt:lpstr>Poboljšanje</vt:lpstr>
      <vt:lpstr>Strategije inicijalizacije algoritma</vt:lpstr>
      <vt:lpstr>Metoda najudaljenijeg</vt:lpstr>
      <vt:lpstr>Pogrešan izbor broja klastera</vt:lpstr>
      <vt:lpstr>Pogrešan broj klastera</vt:lpstr>
      <vt:lpstr>Rosseuow metod za procenu tačnosti klasifikacije</vt:lpstr>
      <vt:lpstr>Primer primene algoritma u toku istraživanja sprovedenom na univerzitetu „Macao Polytechnic Institute“ u Kini</vt:lpstr>
      <vt:lpstr>PowerPoint Presentation</vt:lpstr>
      <vt:lpstr>Učesnici klasifikovani u klastere</vt:lpstr>
      <vt:lpstr> Dijagram poslovnih veza  jednog učesnika</vt:lpstr>
      <vt:lpstr>Dijagram prijateljskih veza</vt:lpstr>
      <vt:lpstr>Informacije iz modela</vt:lpstr>
      <vt:lpstr>Pitanja?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K-Means Based Clustering on Mobile Usage for Social Network Analysis Purpose</dc:title>
  <dc:creator>Jovan Markovic</dc:creator>
  <cp:lastModifiedBy>Jovan Markovic</cp:lastModifiedBy>
  <cp:revision>107</cp:revision>
  <dcterms:created xsi:type="dcterms:W3CDTF">2014-12-21T16:43:59Z</dcterms:created>
  <dcterms:modified xsi:type="dcterms:W3CDTF">2015-01-10T19:47:58Z</dcterms:modified>
</cp:coreProperties>
</file>